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1" r:id="rId7"/>
    <p:sldId id="281" r:id="rId8"/>
    <p:sldId id="268" r:id="rId9"/>
    <p:sldId id="270" r:id="rId10"/>
    <p:sldId id="277" r:id="rId11"/>
    <p:sldId id="275" r:id="rId12"/>
    <p:sldId id="278" r:id="rId13"/>
    <p:sldId id="269" r:id="rId14"/>
    <p:sldId id="274" r:id="rId15"/>
    <p:sldId id="279" r:id="rId16"/>
    <p:sldId id="280" r:id="rId17"/>
    <p:sldId id="273" r:id="rId18"/>
    <p:sldId id="264" r:id="rId19"/>
    <p:sldId id="271" r:id="rId20"/>
  </p:sldIdLst>
  <p:sldSz cx="12192000" cy="6858000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C4FE9-A0C3-9110-6BD8-CF1D57AD8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63A265-7E9C-5E78-28BB-8D4D67D962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EF350A-8133-A92C-C3FE-D0E7EE110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7C2CBD-C1AF-004F-46A5-D258DAB6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765A56-50A5-F240-DA28-DD52A5B4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37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D126C-F344-2976-E862-73DAF2EFE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74BD92A-93CC-2EE9-A225-476565455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EA2667-7837-FA44-98D1-8D55EF53D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81C89B-AD83-1ECA-DB7A-500657D5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670B50-17A0-C109-1463-745164FC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14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56F698D-1CEF-5016-6AD7-66FC44F6B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775772-C5B2-161C-6E37-A8D1A2E6C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E2F81D-7D35-921D-11F1-4F2622575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C63148-0583-4BA2-FDA0-641A4E7B2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DFD8A7-2F9F-92F6-4E74-E7E84B76A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4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DF5EE-147F-5CFC-C66D-29985EDFC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D8C44F-1C67-129E-FD3E-DD82B7BC3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11CF33-3333-5AE2-9B31-FEE815BD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3DE39E-62CF-BB96-9CB6-5E7FE81A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334A88-41B5-BDEC-7C71-CA8489E1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26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3898C-C79C-7EB5-3996-B5BB2715A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E557F4-2EAD-4FCD-734F-1C523DDFE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A37AD3-D96D-F382-2CC6-A3BC55859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0EFD54-BCA9-BCAC-0D1A-8FFE38D0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3FD4D7-5851-E568-60C6-5B120E48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08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82BBB-E983-7C53-7C41-0C7003F68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16F3ED-504A-D02A-2A3B-E130D9CF9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676008-27B3-A9C2-ACEA-DD9F0111A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3743B7-661D-99F1-8441-9EC3B356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3C8B68-D8AC-E5CD-30C5-828DCFD0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0B1198-5908-82AA-8323-F6A342E44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72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D704D-F938-254F-59ED-A679C25A7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560613-FBD4-BFDE-D5A0-BC264AAD9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674E0C-C7BD-CA73-C6ED-0BB7206FE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C0DB4CC-B4F2-5F13-7973-B54A07413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762D5E-D82B-D363-20D2-B247B9D71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02AEEB-DBAF-9A54-5C8D-1FD9E450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1FC548E-E41C-B934-4494-292D96639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4249C6B-5865-E3FA-B7EC-7C64FA5BB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67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09F21-0A79-6B7F-AC70-0A553276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8855BF4-AC4C-21C3-4D83-EBA12DBA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CB97B1-CA26-6A92-8363-3C1EC250D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E3C47E-D4CC-5B17-E79F-AB8154C28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82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FF0BAF4-2CDD-23D4-8912-7D9745CB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AF516B4-0922-4FA8-8AD6-49E5967F5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FD316D-7319-F95E-5556-506F04F46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81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4D118F-DCA0-6FD5-6E36-B6A28C224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A24491-ECBB-D107-34AE-82B87FD8E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967950-FA65-3B71-D6A0-C760A1944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373431-B1FE-5D01-EE2F-D4BDC7C9B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F92C1A-E0AD-0A04-ACF5-8D0A624B1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927371-6F57-4C82-5A2F-39BC11CC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8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F11B0-286B-1707-F39F-C91106C2C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100CC7-7330-2421-4FF0-15C102F534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B3DF5B-97E9-3076-E22D-6904345A5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6A1FE0-02C1-F5A8-CA24-77F92F803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00B7B9-C1DD-9620-E598-3DB9E83C6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A2AB88-DBBF-4712-4F17-35B4BCCA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75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CD47E0D-5662-E67E-F168-FDFD50F05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57F17C-1F60-4D4B-C0EE-BD21DBDA2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C17276-4CDE-F2CB-07BB-00732B165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6A21E-AF04-4BED-9F1C-4DC2FFC68C1D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BD1DC5-CCA1-746D-5FBD-503E23828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CE793D-A0E6-2007-8DC3-01507DB77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267CC-65CC-4079-A110-8A86009D93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70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aminet.cz/" TargetMode="External"/><Relationship Id="rId3" Type="http://schemas.openxmlformats.org/officeDocument/2006/relationships/hyperlink" Target="http://www.benaudira.cz/" TargetMode="External"/><Relationship Id="rId7" Type="http://schemas.openxmlformats.org/officeDocument/2006/relationships/hyperlink" Target="http://www.vcelka.cz/" TargetMode="External"/><Relationship Id="rId2" Type="http://schemas.openxmlformats.org/officeDocument/2006/relationships/hyperlink" Target="http://www.elkoni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rtexacademy.cz/" TargetMode="External"/><Relationship Id="rId5" Type="http://schemas.openxmlformats.org/officeDocument/2006/relationships/hyperlink" Target="http://www.playsi.cz/" TargetMode="External"/><Relationship Id="rId4" Type="http://schemas.openxmlformats.org/officeDocument/2006/relationships/hyperlink" Target="http://www.pohodova.rodina.cz/" TargetMode="External"/><Relationship Id="rId9" Type="http://schemas.openxmlformats.org/officeDocument/2006/relationships/hyperlink" Target="http://www.umimeanglicky.cz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A9EC-63E8-C3C5-3A03-FCE61D6FF6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VD z pohledu speciálního pedagoga v SPC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8D5C58-152A-2E74-7399-7DC92926C6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Mgr. Olga </a:t>
            </a:r>
            <a:r>
              <a:rPr lang="cs-CZ" sz="2800" dirty="0" err="1"/>
              <a:t>Andreatta</a:t>
            </a:r>
            <a:r>
              <a:rPr lang="cs-CZ" sz="2800" dirty="0"/>
              <a:t> </a:t>
            </a:r>
          </a:p>
          <a:p>
            <a:r>
              <a:rPr lang="cs-CZ" dirty="0"/>
              <a:t>olga.andreatta@zslogopedicka.cz</a:t>
            </a:r>
          </a:p>
        </p:txBody>
      </p:sp>
    </p:spTree>
    <p:extLst>
      <p:ext uri="{BB962C8B-B14F-4D97-AF65-F5344CB8AC3E}">
        <p14:creationId xmlns:p14="http://schemas.microsoft.com/office/powerpoint/2010/main" val="111212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6729-4D99-8E69-B12E-3BF119BCA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Podpora dětí v MŠ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A7C3D5-962F-5F92-4C09-B294F024B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Rozvoj smyslového vnímání a motoriky.</a:t>
            </a:r>
            <a:endParaRPr lang="cs-CZ" sz="2800" kern="100" dirty="0">
              <a:effectLst/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Emocionální podpora.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Podpora sociálních dovedností.</a:t>
            </a:r>
            <a:endParaRPr lang="cs-CZ" sz="2800" kern="100" dirty="0">
              <a:effectLst/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Spolupráce s rodiči. </a:t>
            </a:r>
            <a:r>
              <a:rPr lang="cs-CZ" sz="2800" kern="0" dirty="0">
                <a:effectLst/>
                <a:latin typeface="DM Sans" pitchFamily="2" charset="-18"/>
                <a:ea typeface="Times New Roman" panose="02020603050405020304" pitchFamily="18" charset="0"/>
              </a:rPr>
              <a:t>Pravidelné konzultace s rodiči: Spolupráce mezi učiteli, logopedy a rodiči je zásadní. </a:t>
            </a:r>
            <a:endParaRPr lang="cs-CZ" sz="2800" dirty="0">
              <a:latin typeface="DM Sans" pitchFamily="2" charset="-18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054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B3282-7213-CC35-ADE7-AA4BA9D0F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Obtíže žáků s VD v ZŠ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DABBDF-883C-9209-254E-919E97A3FB5D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6B5A76E-4510-0129-DC08-1678577AE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DM Sans" pitchFamily="2" charset="-18"/>
              </a:rPr>
              <a:t>Malá slovní zásoba.</a:t>
            </a:r>
          </a:p>
          <a:p>
            <a:r>
              <a:rPr lang="cs-CZ" dirty="0">
                <a:latin typeface="DM Sans" pitchFamily="2" charset="-18"/>
              </a:rPr>
              <a:t>Výskyt SPU.</a:t>
            </a:r>
          </a:p>
          <a:p>
            <a:r>
              <a:rPr lang="cs-CZ" dirty="0">
                <a:latin typeface="DM Sans" pitchFamily="2" charset="-18"/>
              </a:rPr>
              <a:t>Nepoměr mezi řečovými a neřečovými schopnostmi.</a:t>
            </a:r>
          </a:p>
          <a:p>
            <a:r>
              <a:rPr lang="cs-CZ" dirty="0">
                <a:latin typeface="DM Sans" pitchFamily="2" charset="-18"/>
              </a:rPr>
              <a:t>Poruchy percepce (zrakových, </a:t>
            </a:r>
            <a:r>
              <a:rPr lang="cs-CZ" dirty="0" err="1">
                <a:latin typeface="DM Sans" pitchFamily="2" charset="-18"/>
              </a:rPr>
              <a:t>hmantových</a:t>
            </a:r>
            <a:r>
              <a:rPr lang="cs-CZ" dirty="0">
                <a:latin typeface="DM Sans" pitchFamily="2" charset="-18"/>
              </a:rPr>
              <a:t>, rytmických podmětů).</a:t>
            </a:r>
          </a:p>
          <a:p>
            <a:r>
              <a:rPr lang="cs-CZ" dirty="0">
                <a:latin typeface="DM Sans" pitchFamily="2" charset="-18"/>
              </a:rPr>
              <a:t>Narušená schopnost sluchového rozlišování.</a:t>
            </a:r>
          </a:p>
          <a:p>
            <a:r>
              <a:rPr lang="cs-CZ" dirty="0">
                <a:latin typeface="DM Sans" pitchFamily="2" charset="-18"/>
              </a:rPr>
              <a:t>Neschopnost či snížená schopnost poznat klíčová slova k pochopení smyslu sdělení.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692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121D916-EA81-B495-AA87-913221511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Obtíže žáků s VD v ZŠ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7B09DDD-FAD8-DF06-F127-B370F3EC3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DM Sans" pitchFamily="2" charset="-18"/>
              </a:rPr>
              <a:t>Nezralost/oslabení sluchové percepce</a:t>
            </a:r>
          </a:p>
          <a:p>
            <a:r>
              <a:rPr lang="cs-CZ" dirty="0">
                <a:latin typeface="DM Sans" pitchFamily="2" charset="-18"/>
              </a:rPr>
              <a:t>Nesrozumitelnost řeči pro okolí.</a:t>
            </a:r>
          </a:p>
          <a:p>
            <a:r>
              <a:rPr lang="cs-CZ" dirty="0">
                <a:latin typeface="DM Sans" pitchFamily="2" charset="-18"/>
              </a:rPr>
              <a:t>Obtíže v řazení slabik do slov (přehazují, vynechávají, opakují je).</a:t>
            </a:r>
          </a:p>
          <a:p>
            <a:r>
              <a:rPr lang="cs-CZ" dirty="0">
                <a:latin typeface="DM Sans" pitchFamily="2" charset="-18"/>
              </a:rPr>
              <a:t>Oblast spojování vět do celků.</a:t>
            </a:r>
          </a:p>
          <a:p>
            <a:r>
              <a:rPr lang="cs-CZ" dirty="0">
                <a:latin typeface="DM Sans" pitchFamily="2" charset="-18"/>
              </a:rPr>
              <a:t>Oslabená výbavnost slov a nepřesné chápání významů slov.</a:t>
            </a:r>
          </a:p>
          <a:p>
            <a:r>
              <a:rPr lang="cs-CZ" dirty="0">
                <a:latin typeface="DM Sans" pitchFamily="2" charset="-18"/>
              </a:rPr>
              <a:t>Snížená schopnost udržet dějovou linii.</a:t>
            </a:r>
          </a:p>
          <a:p>
            <a:pPr marL="0" indent="0">
              <a:buNone/>
            </a:pPr>
            <a:endParaRPr lang="cs-CZ" dirty="0">
              <a:latin typeface="DM Sans" pitchFamily="2" charset="-18"/>
            </a:endParaRPr>
          </a:p>
          <a:p>
            <a:endParaRPr lang="cs-CZ" dirty="0">
              <a:latin typeface="DM Sans" pitchFamily="2" charset="-18"/>
            </a:endParaRPr>
          </a:p>
          <a:p>
            <a:endParaRPr lang="cs-CZ" dirty="0">
              <a:latin typeface="DM Sans" pitchFamily="2" charset="-18"/>
            </a:endParaRPr>
          </a:p>
          <a:p>
            <a:endParaRPr lang="cs-CZ" dirty="0">
              <a:latin typeface="DM Sans" pitchFamily="2" charset="-18"/>
            </a:endParaRPr>
          </a:p>
          <a:p>
            <a:endParaRPr lang="cs-CZ" dirty="0">
              <a:latin typeface="DM Sans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02953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6CC24-AA56-F618-DFA0-3ED6EDF3D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Obtíže žáků s VD na ZŠ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737703-BE08-7850-B052-E3D42A204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>
                <a:latin typeface="DM Sans" pitchFamily="2" charset="-18"/>
              </a:rPr>
              <a:t>Poruchy krátkodobé verbální paměti. </a:t>
            </a:r>
          </a:p>
          <a:p>
            <a:r>
              <a:rPr lang="cs-CZ" dirty="0">
                <a:latin typeface="DM Sans" pitchFamily="2" charset="-18"/>
              </a:rPr>
              <a:t>Pomalejší pracovní tempo.</a:t>
            </a:r>
          </a:p>
          <a:p>
            <a:r>
              <a:rPr lang="cs-CZ" dirty="0">
                <a:latin typeface="DM Sans" pitchFamily="2" charset="-18"/>
              </a:rPr>
              <a:t>Porozumění slovním úlohám.</a:t>
            </a:r>
          </a:p>
          <a:p>
            <a:r>
              <a:rPr lang="cs-CZ" dirty="0">
                <a:latin typeface="DM Sans" pitchFamily="2" charset="-18"/>
              </a:rPr>
              <a:t>Učení se cizím jazykům.</a:t>
            </a:r>
          </a:p>
          <a:p>
            <a:r>
              <a:rPr lang="cs-CZ" dirty="0">
                <a:latin typeface="DM Sans" pitchFamily="2" charset="-18"/>
              </a:rPr>
              <a:t>Sociální a emoční nezralost, zvýšená unavitelnost.</a:t>
            </a:r>
          </a:p>
          <a:p>
            <a:r>
              <a:rPr lang="cs-CZ" dirty="0">
                <a:latin typeface="DM Sans" pitchFamily="2" charset="-18"/>
              </a:rPr>
              <a:t>Obtíže v naukových předmětech – nerozumí textu, není schopen pracovat s textem z učebnice, musí si pamatovat a pochopit množství abstraktních pojmů (velké nároky na paměť).</a:t>
            </a:r>
          </a:p>
          <a:p>
            <a:endParaRPr lang="cs-CZ" dirty="0">
              <a:latin typeface="DM Sans" pitchFamily="2" charset="-18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78D72F-2F76-A26F-127F-4B1486A33AB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DM Sans" pitchFamily="2" charset="-18"/>
              </a:rPr>
              <a:t> </a:t>
            </a:r>
            <a:endParaRPr lang="cs-CZ" dirty="0">
              <a:solidFill>
                <a:srgbClr val="FF0000"/>
              </a:solidFill>
              <a:latin typeface="DM Sans" pitchFamily="2" charset="-18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498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5E31E-6137-9CB7-2D4C-32F8B85F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Podpora žáků v ZŠ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2D8BDC-E8C2-7C1D-CE12-FF93256C9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prstClr val="black"/>
                </a:solidFill>
                <a:latin typeface="DM Sans" pitchFamily="2" charset="-18"/>
              </a:rPr>
              <a:t>T</a:t>
            </a:r>
            <a:r>
              <a:rPr lang="cs-CZ" b="0" i="0" u="none" strike="noStrike" baseline="0" dirty="0">
                <a:solidFill>
                  <a:prstClr val="black"/>
                </a:solidFill>
                <a:latin typeface="DM Sans" pitchFamily="2" charset="-18"/>
              </a:rPr>
              <a:t>olerovat nedostatky v expresivní složce řeči (neupozorňovat na nedostatky v řeči).</a:t>
            </a:r>
          </a:p>
          <a:p>
            <a:r>
              <a:rPr lang="cs-CZ" b="0" i="0" u="none" strike="noStrike" baseline="0" dirty="0">
                <a:solidFill>
                  <a:prstClr val="black"/>
                </a:solidFill>
                <a:latin typeface="DM Sans" pitchFamily="2" charset="-18"/>
              </a:rPr>
              <a:t>Mluvit na žáka pomaleji, správnou výslovností působit jako řečový vzor.</a:t>
            </a:r>
            <a:endParaRPr lang="cs-CZ" dirty="0">
              <a:latin typeface="DM Sans" pitchFamily="2" charset="-18"/>
            </a:endParaRPr>
          </a:p>
          <a:p>
            <a:r>
              <a:rPr lang="cs-CZ" dirty="0">
                <a:latin typeface="DM Sans" pitchFamily="2" charset="-18"/>
              </a:rPr>
              <a:t>Ověřovat porozumění instrukcím, v případě potřeby poskytnout opakované vysvětlení, mírnou dopomoc.</a:t>
            </a:r>
          </a:p>
          <a:p>
            <a:r>
              <a:rPr lang="cs-CZ" dirty="0">
                <a:latin typeface="DM Sans" pitchFamily="2" charset="-18"/>
              </a:rPr>
              <a:t>Respektovat individuální tempo ve všech předmětech.</a:t>
            </a:r>
          </a:p>
          <a:p>
            <a:r>
              <a:rPr lang="cs-CZ" b="0" i="0" u="none" strike="noStrike" baseline="0" dirty="0">
                <a:solidFill>
                  <a:prstClr val="black"/>
                </a:solidFill>
                <a:latin typeface="DM Sans" pitchFamily="2" charset="-18"/>
              </a:rPr>
              <a:t>Umožnit používání názoru.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209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1ABF1-5B22-CEDE-6BC9-99EF72C1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Podpora žáků v ZŠ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43115-43AE-5F6D-86F3-9C78D9CE2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Zkracování diktátů, střídat s doplňováním gramatických jevů, nejlépe doplňovat do stejného textu.</a:t>
            </a:r>
          </a:p>
          <a:p>
            <a:r>
              <a:rPr lang="cs-CZ" dirty="0">
                <a:latin typeface="DM Sans" pitchFamily="2" charset="-18"/>
              </a:rPr>
              <a:t>Při písemném zkoušení v testech nevyžadovat dlouhé odpovědi.</a:t>
            </a:r>
          </a:p>
          <a:p>
            <a:r>
              <a:rPr lang="cs-CZ" dirty="0">
                <a:latin typeface="DM Sans" pitchFamily="2" charset="-18"/>
              </a:rPr>
              <a:t>V testech otázky pouze nediktovat, vždy dát i písemné zadání.</a:t>
            </a:r>
          </a:p>
          <a:p>
            <a:r>
              <a:rPr lang="cs-CZ" dirty="0">
                <a:latin typeface="DM Sans" pitchFamily="2" charset="-18"/>
              </a:rPr>
              <a:t>Omezit rozsah toho, co si musí sám zapsat, umožnit okopírování od spolužáků.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076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2F1D1-AA9C-A595-E3CF-D946A1880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Podpora žáků v ZŠ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16875-6901-AC7B-969E-9F3C801E1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prstClr val="black"/>
                </a:solidFill>
                <a:latin typeface="DM Sans" pitchFamily="2" charset="-18"/>
              </a:rPr>
              <a:t>Přiměřeně redukovat povinnou četbu.</a:t>
            </a:r>
          </a:p>
          <a:p>
            <a:pPr algn="l"/>
            <a:r>
              <a:rPr lang="cs-CZ" sz="2800" b="0" i="0" u="none" strike="noStrike" baseline="0" dirty="0">
                <a:solidFill>
                  <a:prstClr val="black"/>
                </a:solidFill>
                <a:latin typeface="DM Sans" pitchFamily="2" charset="-18"/>
              </a:rPr>
              <a:t>Slohy ideálně po předchozí přípravě, hodnotit pouze obsah, nikoliv pravopis. </a:t>
            </a:r>
          </a:p>
          <a:p>
            <a:pPr algn="l"/>
            <a:r>
              <a:rPr lang="cs-CZ" sz="2800" b="0" i="0" u="none" strike="noStrike" baseline="0" dirty="0">
                <a:solidFill>
                  <a:prstClr val="black"/>
                </a:solidFill>
                <a:latin typeface="DM Sans" pitchFamily="2" charset="-18"/>
              </a:rPr>
              <a:t>Referáty hodnotit zejména po obsahové stránce, nikoliv po formální stránce mluveného a čteného projevu.</a:t>
            </a:r>
          </a:p>
          <a:p>
            <a:r>
              <a:rPr lang="cs-CZ" sz="2800" dirty="0">
                <a:solidFill>
                  <a:prstClr val="black"/>
                </a:solidFill>
                <a:latin typeface="DM Sans" pitchFamily="2" charset="-18"/>
              </a:rPr>
              <a:t>Tolerance zhoršeného grafického projevu nejen při psaní, ale také v geometrii, výchovách.</a:t>
            </a:r>
          </a:p>
          <a:p>
            <a:r>
              <a:rPr lang="cs-CZ" sz="2800" b="0" i="0" u="none" strike="noStrike" baseline="0" dirty="0">
                <a:solidFill>
                  <a:prstClr val="black"/>
                </a:solidFill>
                <a:latin typeface="DM Sans" pitchFamily="2" charset="-18"/>
              </a:rPr>
              <a:t>Dát dítěti jeden úkol, pak další.</a:t>
            </a:r>
          </a:p>
          <a:p>
            <a:r>
              <a:rPr lang="cs-CZ" sz="2800" b="0" i="0" u="none" strike="noStrike" baseline="0" dirty="0">
                <a:solidFill>
                  <a:prstClr val="black"/>
                </a:solidFill>
                <a:latin typeface="DM Sans" pitchFamily="2" charset="-18"/>
              </a:rPr>
              <a:t>Nechat dítě odpočinout. </a:t>
            </a:r>
          </a:p>
          <a:p>
            <a:endParaRPr lang="cs-CZ" sz="2800" b="0" i="0" u="none" strike="noStrike" baseline="0" dirty="0">
              <a:solidFill>
                <a:prstClr val="black"/>
              </a:solidFill>
              <a:latin typeface="DM Sans" pitchFamily="2" charset="-18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483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0C4E1-32CF-395E-FA7E-B0C887647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Podpora žáků v ZŠ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CF9EC-85C2-3BF7-59DD-44D63B41E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DM Sans" pitchFamily="2" charset="-18"/>
              </a:rPr>
              <a:t>V cizích jazycích se zaměřit na praktické využití jazyka a mluvenou podobu - základní slovní zásobu a fráze. Tolerovat nepřesnosti ve výslovnosti a fonetický přepis slov.</a:t>
            </a:r>
          </a:p>
          <a:p>
            <a:r>
              <a:rPr lang="cs-CZ" dirty="0">
                <a:latin typeface="DM Sans" pitchFamily="2" charset="-18"/>
              </a:rPr>
              <a:t>V matematice  více pracovat s názorem, opřít o samotná čísla, znázorňovat slovní úlohy. </a:t>
            </a:r>
          </a:p>
          <a:p>
            <a:pPr marL="0" indent="0">
              <a:buNone/>
            </a:pPr>
            <a:endParaRPr lang="cs-CZ" dirty="0">
              <a:latin typeface="DM Sans" pitchFamily="2" charset="-18"/>
            </a:endParaRPr>
          </a:p>
          <a:p>
            <a:endParaRPr lang="cs-CZ" dirty="0">
              <a:latin typeface="DM Sans" pitchFamily="2" charset="-18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637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B24250-D099-411B-4033-33B3248A2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Doplňkové terapie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D7ED33-DDB1-DF25-A874-1FA10636D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000" b="0" i="0" dirty="0">
                <a:effectLst/>
                <a:latin typeface="DM Sans" pitchFamily="2" charset="-18"/>
              </a:rPr>
              <a:t>Trénink jazykových schopností podle D. B. </a:t>
            </a:r>
            <a:r>
              <a:rPr lang="cs-CZ" sz="2000" b="0" i="0" dirty="0" err="1">
                <a:effectLst/>
                <a:latin typeface="DM Sans" pitchFamily="2" charset="-18"/>
              </a:rPr>
              <a:t>Elkonina</a:t>
            </a:r>
            <a:r>
              <a:rPr lang="cs-CZ" sz="2000" b="0" i="0" dirty="0">
                <a:effectLst/>
                <a:latin typeface="DM Sans" pitchFamily="2" charset="-18"/>
              </a:rPr>
              <a:t> </a:t>
            </a:r>
            <a:r>
              <a:rPr lang="cs-CZ" sz="2000" b="0" i="0" dirty="0">
                <a:effectLst/>
                <a:latin typeface="DM Sans" pitchFamily="2" charset="-18"/>
                <a:hlinkClick r:id="rId2"/>
              </a:rPr>
              <a:t>www.elkonin.cz</a:t>
            </a:r>
            <a:endParaRPr lang="cs-CZ" sz="2000" b="0" i="0" dirty="0">
              <a:effectLst/>
              <a:latin typeface="DM Sans" pitchFamily="2" charset="-18"/>
            </a:endParaRPr>
          </a:p>
          <a:p>
            <a:pPr>
              <a:buFontTx/>
              <a:buChar char="-"/>
            </a:pPr>
            <a:r>
              <a:rPr lang="cs-CZ" sz="2000" b="0" i="0" dirty="0" err="1">
                <a:effectLst/>
                <a:latin typeface="DM Sans" pitchFamily="2" charset="-18"/>
              </a:rPr>
              <a:t>Benaudira</a:t>
            </a:r>
            <a:r>
              <a:rPr lang="cs-CZ" sz="2000" b="0" i="0" dirty="0">
                <a:effectLst/>
                <a:latin typeface="DM Sans" pitchFamily="2" charset="-18"/>
              </a:rPr>
              <a:t> </a:t>
            </a:r>
            <a:r>
              <a:rPr lang="cs-CZ" sz="2000" b="0" i="0" dirty="0">
                <a:effectLst/>
                <a:latin typeface="DM Sans" pitchFamily="2" charset="-18"/>
                <a:hlinkClick r:id="rId3"/>
              </a:rPr>
              <a:t>www.benaudira.cz</a:t>
            </a:r>
            <a:endParaRPr lang="cs-CZ" sz="2000" b="0" i="0" dirty="0">
              <a:effectLst/>
              <a:latin typeface="DM Sans" pitchFamily="2" charset="-18"/>
            </a:endParaRPr>
          </a:p>
          <a:p>
            <a:pPr>
              <a:buFontTx/>
              <a:buChar char="-"/>
            </a:pPr>
            <a:r>
              <a:rPr lang="cs-CZ" sz="2000" dirty="0" err="1">
                <a:latin typeface="DM Sans" pitchFamily="2" charset="-18"/>
              </a:rPr>
              <a:t>Maxík</a:t>
            </a:r>
            <a:r>
              <a:rPr lang="cs-CZ" sz="2000" dirty="0">
                <a:latin typeface="DM Sans" pitchFamily="2" charset="-18"/>
              </a:rPr>
              <a:t> a Percepčně motorická cvičení </a:t>
            </a:r>
            <a:r>
              <a:rPr lang="cs-CZ" sz="2000" dirty="0">
                <a:latin typeface="DM Sans" pitchFamily="2" charset="-18"/>
                <a:hlinkClick r:id="rId4"/>
              </a:rPr>
              <a:t>www.pohodova.rodina.cz</a:t>
            </a:r>
            <a:endParaRPr lang="cs-CZ" sz="2000" dirty="0">
              <a:latin typeface="DM Sans" pitchFamily="2" charset="-18"/>
            </a:endParaRPr>
          </a:p>
          <a:p>
            <a:pPr>
              <a:buFontTx/>
              <a:buChar char="-"/>
            </a:pPr>
            <a:r>
              <a:rPr lang="cs-CZ" sz="2000" dirty="0">
                <a:latin typeface="DM Sans" pitchFamily="2" charset="-18"/>
              </a:rPr>
              <a:t>Ergoterapie </a:t>
            </a:r>
            <a:r>
              <a:rPr lang="cs-CZ" sz="2000" dirty="0">
                <a:latin typeface="DM Sans" pitchFamily="2" charset="-18"/>
                <a:hlinkClick r:id="rId5"/>
              </a:rPr>
              <a:t>www.playsi.cz</a:t>
            </a:r>
            <a:endParaRPr lang="cs-CZ" sz="2000" dirty="0">
              <a:latin typeface="DM Sans" pitchFamily="2" charset="-18"/>
            </a:endParaRPr>
          </a:p>
          <a:p>
            <a:pPr>
              <a:buFontTx/>
              <a:buChar char="-"/>
            </a:pPr>
            <a:r>
              <a:rPr lang="cs-CZ" sz="2000" dirty="0" err="1">
                <a:latin typeface="DM Sans" pitchFamily="2" charset="-18"/>
              </a:rPr>
              <a:t>Neurovývojová</a:t>
            </a:r>
            <a:r>
              <a:rPr lang="cs-CZ" sz="2000" dirty="0">
                <a:latin typeface="DM Sans" pitchFamily="2" charset="-18"/>
              </a:rPr>
              <a:t> stimulace </a:t>
            </a:r>
            <a:r>
              <a:rPr lang="cs-CZ" sz="2000" dirty="0">
                <a:latin typeface="DM Sans" pitchFamily="2" charset="-18"/>
                <a:hlinkClick r:id="rId6"/>
              </a:rPr>
              <a:t>www.cortexacademy.cz</a:t>
            </a:r>
            <a:endParaRPr lang="cs-CZ" sz="2000" dirty="0">
              <a:latin typeface="DM Sans" pitchFamily="2" charset="-18"/>
            </a:endParaRPr>
          </a:p>
          <a:p>
            <a:pPr>
              <a:buFontTx/>
              <a:buChar char="-"/>
            </a:pPr>
            <a:r>
              <a:rPr lang="cs-CZ" sz="2000" dirty="0">
                <a:latin typeface="DM Sans" pitchFamily="2" charset="-18"/>
              </a:rPr>
              <a:t>Psychoterapie</a:t>
            </a:r>
          </a:p>
          <a:p>
            <a:pPr marL="0" indent="0">
              <a:buNone/>
            </a:pPr>
            <a:endParaRPr lang="cs-CZ" sz="2000" dirty="0">
              <a:latin typeface="DM Sans" pitchFamily="2" charset="-18"/>
            </a:endParaRPr>
          </a:p>
          <a:p>
            <a:pPr marL="0" indent="0">
              <a:buNone/>
            </a:pPr>
            <a:r>
              <a:rPr lang="cs-CZ" sz="2000" dirty="0">
                <a:latin typeface="DM Sans" pitchFamily="2" charset="-18"/>
              </a:rPr>
              <a:t>Programy na PC k procvičování v domácím prostředí</a:t>
            </a:r>
          </a:p>
          <a:p>
            <a:pPr>
              <a:buFontTx/>
              <a:buChar char="-"/>
            </a:pPr>
            <a:r>
              <a:rPr lang="cs-CZ" sz="2000" dirty="0">
                <a:latin typeface="DM Sans" pitchFamily="2" charset="-18"/>
                <a:hlinkClick r:id="rId7"/>
              </a:rPr>
              <a:t>www.vcelka.cz</a:t>
            </a:r>
            <a:endParaRPr lang="cs-CZ" sz="2000" dirty="0">
              <a:latin typeface="DM Sans" pitchFamily="2" charset="-18"/>
            </a:endParaRPr>
          </a:p>
          <a:p>
            <a:pPr>
              <a:buFontTx/>
              <a:buChar char="-"/>
            </a:pPr>
            <a:r>
              <a:rPr lang="cs-CZ" sz="2000" dirty="0">
                <a:latin typeface="DM Sans" pitchFamily="2" charset="-18"/>
                <a:hlinkClick r:id="rId8"/>
              </a:rPr>
              <a:t>www.kaminet.cz</a:t>
            </a:r>
            <a:endParaRPr lang="cs-CZ" sz="2000" dirty="0">
              <a:latin typeface="DM Sans" pitchFamily="2" charset="-18"/>
            </a:endParaRPr>
          </a:p>
          <a:p>
            <a:pPr>
              <a:buFontTx/>
              <a:buChar char="-"/>
            </a:pPr>
            <a:r>
              <a:rPr lang="cs-CZ" sz="2000" dirty="0">
                <a:latin typeface="DM Sans" pitchFamily="2" charset="-18"/>
                <a:hlinkClick r:id="rId9"/>
              </a:rPr>
              <a:t>www.umimeanglicky.cz</a:t>
            </a:r>
            <a:endParaRPr lang="cs-CZ" sz="2000" dirty="0">
              <a:latin typeface="DM Sans" pitchFamily="2" charset="-18"/>
            </a:endParaRPr>
          </a:p>
          <a:p>
            <a:pPr marL="0" indent="0">
              <a:buNone/>
            </a:pPr>
            <a:endParaRPr lang="cs-CZ" sz="2000" dirty="0">
              <a:latin typeface="DM Sans" pitchFamily="2" charset="-18"/>
            </a:endParaRPr>
          </a:p>
          <a:p>
            <a:pPr>
              <a:buFontTx/>
              <a:buChar char="-"/>
            </a:pPr>
            <a:endParaRPr lang="cs-CZ" sz="2400" dirty="0">
              <a:latin typeface="DM Sans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959458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386A1C5-EA15-CCA8-299A-141044B37187}"/>
              </a:ext>
            </a:extLst>
          </p:cNvPr>
          <p:cNvSpPr txBox="1"/>
          <p:nvPr/>
        </p:nvSpPr>
        <p:spPr>
          <a:xfrm>
            <a:off x="3048000" y="3046589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32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67E6BF-D97E-46B9-DACB-A93AE7008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latin typeface="DM Sans" pitchFamily="2" charset="-18"/>
              </a:rPr>
              <a:t>SPC pro vady řeči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79FC0-097D-1023-1042-B7CB467CD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 Je školské poradenské zařízení, které zajišťuje péči o klienty s narušenou komunikační schopností jako </a:t>
            </a:r>
            <a:r>
              <a:rPr lang="cs-CZ" b="1" i="0" dirty="0">
                <a:solidFill>
                  <a:srgbClr val="000000"/>
                </a:solidFill>
                <a:effectLst/>
                <a:latin typeface="DM Sans" pitchFamily="2" charset="-18"/>
              </a:rPr>
              <a:t>primární diagnózou</a:t>
            </a:r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.</a:t>
            </a:r>
          </a:p>
          <a:p>
            <a:pPr algn="l"/>
            <a:endParaRPr lang="cs-CZ" b="0" i="0" dirty="0">
              <a:solidFill>
                <a:srgbClr val="000000"/>
              </a:solidFill>
              <a:effectLst/>
              <a:latin typeface="DM Sans" pitchFamily="2" charset="-18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Nejčastěji se jedná o klienty s </a:t>
            </a:r>
            <a:r>
              <a:rPr lang="cs-CZ" b="1" i="0" dirty="0">
                <a:solidFill>
                  <a:srgbClr val="000000"/>
                </a:solidFill>
                <a:effectLst/>
                <a:latin typeface="DM Sans" pitchFamily="2" charset="-18"/>
              </a:rPr>
              <a:t>vývojovou dysfázií </a:t>
            </a:r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a dalšími řečovými poruchami, které ovlivňují vzdělávání, 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věkové rozmezí je obvykle od 3 – 19 let (pokud navštěvují MŠ, ZŠ, SŠ, VOŠ, tak od 2 – 26let).</a:t>
            </a:r>
            <a:endParaRPr lang="cs-CZ" b="0" i="0" dirty="0">
              <a:solidFill>
                <a:srgbClr val="000000"/>
              </a:solidFill>
              <a:effectLst/>
              <a:latin typeface="DM Sans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3929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684DC-B164-B96A-E9E1-6FA1983AE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Kdy se na nás můžete obrátit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DF0FA-A0B8-FE50-9E6A-611DEEA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 Hledáte pro vaše dítě vhodnou mateřskou či základní školu </a:t>
            </a:r>
            <a:r>
              <a:rPr lang="cs-CZ" b="0" i="0" dirty="0">
                <a:effectLst/>
                <a:latin typeface="DM Sans" pitchFamily="2" charset="-18"/>
              </a:rPr>
              <a:t>pokud má logo diagnózu.</a:t>
            </a:r>
          </a:p>
          <a:p>
            <a:endParaRPr lang="cs-CZ" b="0" i="0" dirty="0">
              <a:solidFill>
                <a:srgbClr val="000000"/>
              </a:solidFill>
              <a:effectLst/>
              <a:latin typeface="DM Sans" pitchFamily="2" charset="-18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 Vaše dítě již MŠ či ZŠ navštěvuje a problémy s řečí ovlivňují školní docházku a výsledky školní práce.</a:t>
            </a:r>
          </a:p>
          <a:p>
            <a:endParaRPr lang="cs-CZ" b="0" i="0" dirty="0">
              <a:solidFill>
                <a:srgbClr val="000000"/>
              </a:solidFill>
              <a:effectLst/>
              <a:latin typeface="DM Sans" pitchFamily="2" charset="-18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 Váháte, zda má vaše dítě nastoupit povinnou školní docházku </a:t>
            </a:r>
            <a:r>
              <a:rPr lang="cs-CZ" b="0" i="0" dirty="0">
                <a:effectLst/>
                <a:latin typeface="DM Sans" pitchFamily="2" charset="-18"/>
              </a:rPr>
              <a:t>pokud má logo diagn</a:t>
            </a:r>
            <a:r>
              <a:rPr lang="cs-CZ" dirty="0">
                <a:latin typeface="DM Sans" pitchFamily="2" charset="-18"/>
              </a:rPr>
              <a:t>ózu.</a:t>
            </a:r>
            <a:endParaRPr lang="cs-CZ" b="0" i="0" dirty="0">
              <a:effectLst/>
              <a:latin typeface="DM Sans" pitchFamily="2" charset="-18"/>
            </a:endParaRPr>
          </a:p>
          <a:p>
            <a:r>
              <a:rPr lang="cs-CZ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Depistáž poruch komunikace.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014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1BC3F-A0B3-30EA-7966-DC94D226B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Služby poskytované SPC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6A83EA-1AAA-58B3-C989-552E359D5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000000"/>
              </a:solidFill>
              <a:latin typeface="DM Sans" pitchFamily="2" charset="-18"/>
            </a:endParaRPr>
          </a:p>
          <a:p>
            <a:r>
              <a:rPr lang="cs-CZ" b="0" i="0" dirty="0">
                <a:effectLst/>
                <a:latin typeface="DM Sans" pitchFamily="2" charset="-18"/>
              </a:rPr>
              <a:t>Speciálně pedagogická a logopedická diagnostika pro účely nastavení PO.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M Sans" pitchFamily="2" charset="-18"/>
                <a:ea typeface="+mn-ea"/>
                <a:cs typeface="+mn-cs"/>
              </a:rPr>
              <a:t>Poradenská a informační činnost pro zákonné zástupce.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DM Sans" pitchFamily="2" charset="-18"/>
              </a:rPr>
              <a:t>Metodická podpora pro školy.</a:t>
            </a:r>
            <a:endParaRPr lang="cs-CZ" dirty="0">
              <a:solidFill>
                <a:srgbClr val="000000"/>
              </a:solidFill>
              <a:latin typeface="DM Sans" pitchFamily="2" charset="-18"/>
            </a:endParaRPr>
          </a:p>
          <a:p>
            <a:r>
              <a:rPr lang="cs-CZ" dirty="0">
                <a:latin typeface="DM Sans" pitchFamily="2" charset="-18"/>
              </a:rPr>
              <a:t>Depistáž v mateřské škole.</a:t>
            </a:r>
          </a:p>
        </p:txBody>
      </p:sp>
    </p:spTree>
    <p:extLst>
      <p:ext uri="{BB962C8B-B14F-4D97-AF65-F5344CB8AC3E}">
        <p14:creationId xmlns:p14="http://schemas.microsoft.com/office/powerpoint/2010/main" val="101483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9E99B-B366-6F80-64BC-CC0658098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351"/>
            <a:ext cx="10515600" cy="1557338"/>
          </a:xfrm>
        </p:spPr>
        <p:txBody>
          <a:bodyPr/>
          <a:lstStyle/>
          <a:p>
            <a:r>
              <a:rPr lang="cs-CZ" dirty="0">
                <a:latin typeface="DM Sans" pitchFamily="2" charset="-18"/>
              </a:rPr>
              <a:t>Podpůrná opatření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3F1EC-79DC-1789-092D-2091E4476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818" y="1576243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11200" dirty="0">
                <a:latin typeface="DM Sans" pitchFamily="2" charset="-18"/>
              </a:rPr>
              <a:t>Doporučení konkrétních podpůrných opatření je plně v kompetenci školských poradenských zařízení, která při nastavení podpůrných opatření bere v úvahu:</a:t>
            </a:r>
          </a:p>
          <a:p>
            <a:pPr marL="0" indent="0">
              <a:buNone/>
            </a:pPr>
            <a:endParaRPr lang="cs-CZ" sz="11200" dirty="0">
              <a:latin typeface="DM Sans" pitchFamily="2" charset="-18"/>
            </a:endParaRPr>
          </a:p>
          <a:p>
            <a:r>
              <a:rPr lang="cs-CZ" sz="11200" dirty="0">
                <a:latin typeface="DM Sans" pitchFamily="2" charset="-18"/>
              </a:rPr>
              <a:t>Stupeň podpory žáka.</a:t>
            </a:r>
          </a:p>
          <a:p>
            <a:r>
              <a:rPr lang="cs-CZ" sz="11200" dirty="0">
                <a:latin typeface="DM Sans" pitchFamily="2" charset="-18"/>
              </a:rPr>
              <a:t>Možnosti školy – vybavenost školy pomůckami, personální obsazení.</a:t>
            </a:r>
          </a:p>
          <a:p>
            <a:r>
              <a:rPr lang="cs-CZ" sz="11200" dirty="0">
                <a:latin typeface="DM Sans" pitchFamily="2" charset="-18"/>
              </a:rPr>
              <a:t>IVP.</a:t>
            </a:r>
          </a:p>
          <a:p>
            <a:r>
              <a:rPr lang="cs-CZ" sz="11200" dirty="0">
                <a:latin typeface="DM Sans" pitchFamily="2" charset="-18"/>
              </a:rPr>
              <a:t>Asistent pedagoga.</a:t>
            </a:r>
          </a:p>
          <a:p>
            <a:pPr>
              <a:buFontTx/>
              <a:buChar char="-"/>
            </a:pPr>
            <a:endParaRPr lang="cs-CZ" sz="2400" dirty="0">
              <a:latin typeface="DM Sans" pitchFamily="2" charset="-18"/>
            </a:endParaRP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60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86E81-E252-AC31-CED1-1A1C3A289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Úzká spolupráce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17CC3C-23F0-BF11-FD19-FF2809CD4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>
                <a:latin typeface="DM Sans" pitchFamily="2" charset="-18"/>
              </a:rPr>
              <a:t>Klinickým logopedem.</a:t>
            </a:r>
          </a:p>
          <a:p>
            <a:r>
              <a:rPr lang="cs-CZ" dirty="0">
                <a:latin typeface="DM Sans" pitchFamily="2" charset="-18"/>
              </a:rPr>
              <a:t>Klinickým psychologem.</a:t>
            </a:r>
          </a:p>
          <a:p>
            <a:r>
              <a:rPr lang="cs-CZ" dirty="0">
                <a:latin typeface="DM Sans" pitchFamily="2" charset="-18"/>
              </a:rPr>
              <a:t>Foniatrem.</a:t>
            </a:r>
          </a:p>
          <a:p>
            <a:r>
              <a:rPr lang="cs-CZ" dirty="0">
                <a:latin typeface="DM Sans" pitchFamily="2" charset="-18"/>
              </a:rPr>
              <a:t>Neurologem.</a:t>
            </a:r>
          </a:p>
          <a:p>
            <a:r>
              <a:rPr lang="cs-CZ" dirty="0" err="1">
                <a:latin typeface="DM Sans" pitchFamily="2" charset="-18"/>
              </a:rPr>
              <a:t>Pedopsychiatrem</a:t>
            </a:r>
            <a:endParaRPr lang="cs-CZ" dirty="0">
              <a:latin typeface="DM Sans" pitchFamily="2" charset="-18"/>
            </a:endParaRPr>
          </a:p>
          <a:p>
            <a:r>
              <a:rPr lang="cs-CZ" dirty="0">
                <a:latin typeface="DM Sans" pitchFamily="2" charset="-18"/>
              </a:rPr>
              <a:t>ŠPP ve školách (výchovný poradce, speciální pedagog, školský psycholog)  a pedagogem.</a:t>
            </a:r>
          </a:p>
          <a:p>
            <a:r>
              <a:rPr lang="cs-CZ" dirty="0">
                <a:latin typeface="DM Sans" pitchFamily="2" charset="-18"/>
              </a:rPr>
              <a:t>Paní ředitelkou a paní učitelkou v mateřské škole.</a:t>
            </a:r>
          </a:p>
          <a:p>
            <a:r>
              <a:rPr lang="cs-CZ" dirty="0"/>
              <a:t>Terapeutem.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374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1B87C-417B-A844-BE35-8522909A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Vývojová dysfázie se může objevit v souběhu s jinými poruchami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BA47E3-83DF-8570-44C2-0ED102E46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DM Sans" pitchFamily="2" charset="-18"/>
              </a:rPr>
              <a:t>VD a projevy poruchy pozornosti s hyperaktivity.</a:t>
            </a:r>
          </a:p>
          <a:p>
            <a:r>
              <a:rPr lang="cs-CZ" dirty="0">
                <a:latin typeface="DM Sans" pitchFamily="2" charset="-18"/>
              </a:rPr>
              <a:t>VD a specifické poruchy učení.</a:t>
            </a:r>
          </a:p>
          <a:p>
            <a:r>
              <a:rPr lang="cs-CZ" dirty="0">
                <a:latin typeface="DM Sans" pitchFamily="2" charset="-18"/>
              </a:rPr>
              <a:t>VD a projevy a PAS.</a:t>
            </a:r>
          </a:p>
          <a:p>
            <a:r>
              <a:rPr lang="cs-CZ" dirty="0">
                <a:latin typeface="DM Sans" pitchFamily="2" charset="-18"/>
              </a:rPr>
              <a:t>VD a verbální dyspraxie.</a:t>
            </a:r>
          </a:p>
          <a:p>
            <a:r>
              <a:rPr lang="cs-CZ" dirty="0">
                <a:latin typeface="DM Sans" pitchFamily="2" charset="-18"/>
              </a:rPr>
              <a:t>VD a vývojová dysartrie.</a:t>
            </a:r>
          </a:p>
          <a:p>
            <a:r>
              <a:rPr lang="cs-CZ" dirty="0">
                <a:latin typeface="DM Sans" pitchFamily="2" charset="-18"/>
              </a:rPr>
              <a:t>VD a </a:t>
            </a:r>
            <a:r>
              <a:rPr lang="cs-CZ" dirty="0" err="1">
                <a:latin typeface="DM Sans" pitchFamily="2" charset="-18"/>
              </a:rPr>
              <a:t>dysfluence</a:t>
            </a:r>
            <a:r>
              <a:rPr lang="cs-CZ" dirty="0">
                <a:latin typeface="DM Sans" pitchFamily="2" charset="-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400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889DC-9D51-EAEA-A2DB-9FA4760FA54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DM Sans" pitchFamily="2" charset="-18"/>
              </a:rPr>
              <a:t>Obtíže dětí s VD v mateřské škole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5C1C02-A5E9-69A7-5C5D-B57AEC0D068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cs-CZ" sz="3000" kern="0" dirty="0">
                <a:effectLst/>
                <a:latin typeface="DM Sans" pitchFamily="2" charset="-18"/>
                <a:ea typeface="Times New Roman" panose="02020603050405020304" pitchFamily="18" charset="0"/>
              </a:rPr>
              <a:t>Porozumění řeči a instrukcím.</a:t>
            </a:r>
          </a:p>
          <a:p>
            <a:pPr>
              <a:lnSpc>
                <a:spcPct val="100000"/>
              </a:lnSpc>
            </a:pPr>
            <a:r>
              <a:rPr lang="cs-CZ" sz="30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Neschopnost vyjádřit své potřeby.</a:t>
            </a:r>
          </a:p>
          <a:p>
            <a:pPr>
              <a:lnSpc>
                <a:spcPct val="100000"/>
              </a:lnSpc>
            </a:pPr>
            <a:r>
              <a:rPr lang="cs-CZ" sz="3000" kern="100" dirty="0">
                <a:effectLst/>
                <a:latin typeface="DM Sans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Opožděný vývoj řeči, problémy s výslovností  (nesrozumitelnost řeči).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30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Koordinace a jemná motorika, grafomotorika.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t-BR" sz="3000" kern="100" dirty="0">
                <a:effectLst/>
                <a:latin typeface="DM Sans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Sociální obtíže, frustrace a emoční obtíže.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3000" kern="0" dirty="0">
                <a:latin typeface="DM Sans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Zvýšená unavitelnost CNS.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3000" kern="0" dirty="0">
                <a:latin typeface="DM Sans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Kolísání pozornosti.</a:t>
            </a:r>
          </a:p>
          <a:p>
            <a:pPr marL="0" indent="0">
              <a:lnSpc>
                <a:spcPct val="100000"/>
              </a:lnSpc>
              <a:buNone/>
            </a:pPr>
            <a:endParaRPr lang="cs-CZ" kern="100" dirty="0">
              <a:effectLst/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4000" kern="100" dirty="0"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4000" kern="100" dirty="0">
              <a:effectLst/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endParaRPr lang="cs-CZ" sz="2000" kern="100" dirty="0">
              <a:effectLst/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118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FC969-013F-9BF4-742C-96E56C5C7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DM Sans" pitchFamily="2" charset="-18"/>
              </a:rPr>
              <a:t>Podpora dětí v MŠ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ED4675-EDC9-F757-65D7-0CE652F16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3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Individuální přístup, trpělivost a přijetí dítěte.</a:t>
            </a:r>
            <a:endParaRPr lang="cs-CZ" sz="3300" kern="100" dirty="0">
              <a:effectLst/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3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Logopedická intervence.</a:t>
            </a:r>
            <a:endParaRPr lang="cs-CZ" sz="3300" kern="100" dirty="0">
              <a:effectLst/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3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Vizuální </a:t>
            </a:r>
            <a:r>
              <a:rPr lang="cs-CZ" sz="36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lang="cs-CZ" sz="33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300" kern="100" dirty="0">
              <a:effectLst/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3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Alternativní formy komunikace.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b="0" i="0" u="none" strike="noStrike" baseline="0" dirty="0" err="1">
                <a:latin typeface="Calibri" panose="020F0502020204030204" pitchFamily="34" charset="0"/>
              </a:rPr>
              <a:t>Multisenzoriální</a:t>
            </a:r>
            <a:r>
              <a:rPr lang="cs-CZ" sz="3600" b="0" i="0" u="none" strike="noStrike" baseline="0" dirty="0">
                <a:latin typeface="Calibri" panose="020F0502020204030204" pitchFamily="34" charset="0"/>
              </a:rPr>
              <a:t> podpora. </a:t>
            </a:r>
            <a:endParaRPr lang="cs-CZ" sz="3300" kern="0" dirty="0">
              <a:effectLst/>
              <a:latin typeface="DM Sans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3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Práce v malých skupinách.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300" kern="0" dirty="0">
                <a:effectLst/>
                <a:latin typeface="DM Sans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Nutné ověřování porozumění.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kern="100" dirty="0">
              <a:effectLst/>
              <a:latin typeface="DM Sans" pitchFamily="2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6987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884</Words>
  <Application>Microsoft Office PowerPoint</Application>
  <PresentationFormat>Širokoúhlá obrazovka</PresentationFormat>
  <Paragraphs>135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DM Sans</vt:lpstr>
      <vt:lpstr>Open Sans</vt:lpstr>
      <vt:lpstr>Motiv Office</vt:lpstr>
      <vt:lpstr>VD z pohledu speciálního pedagoga v SPC</vt:lpstr>
      <vt:lpstr>SPC pro vady řeči </vt:lpstr>
      <vt:lpstr>Kdy se na nás můžete obrátit</vt:lpstr>
      <vt:lpstr>Služby poskytované SPC</vt:lpstr>
      <vt:lpstr>Podpůrná opatření  </vt:lpstr>
      <vt:lpstr>Úzká spolupráce</vt:lpstr>
      <vt:lpstr>Vývojová dysfázie se může objevit v souběhu s jinými poruchami</vt:lpstr>
      <vt:lpstr>Obtíže dětí s VD v mateřské škole</vt:lpstr>
      <vt:lpstr>Podpora dětí v MŠ</vt:lpstr>
      <vt:lpstr>Podpora dětí v MŠ</vt:lpstr>
      <vt:lpstr>Obtíže žáků s VD v ZŠ</vt:lpstr>
      <vt:lpstr>Obtíže žáků s VD v ZŠ</vt:lpstr>
      <vt:lpstr>Obtíže žáků s VD na ZŠ</vt:lpstr>
      <vt:lpstr>Podpora žáků v ZŠ </vt:lpstr>
      <vt:lpstr>Podpora žáků v ZŠ </vt:lpstr>
      <vt:lpstr>Podpora žáků v ZŠ </vt:lpstr>
      <vt:lpstr>Podpora žáků v ZŠ </vt:lpstr>
      <vt:lpstr>Doplňkové terapie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Administrátor</dc:creator>
  <cp:lastModifiedBy>Administrátor</cp:lastModifiedBy>
  <cp:revision>16</cp:revision>
  <cp:lastPrinted>2024-10-23T07:59:52Z</cp:lastPrinted>
  <dcterms:created xsi:type="dcterms:W3CDTF">2024-10-05T07:12:57Z</dcterms:created>
  <dcterms:modified xsi:type="dcterms:W3CDTF">2024-10-24T10:37:21Z</dcterms:modified>
</cp:coreProperties>
</file>